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  <p:sldMasterId id="2147483714" r:id="rId5"/>
    <p:sldMasterId id="2147483725" r:id="rId6"/>
    <p:sldMasterId id="2147483737" r:id="rId7"/>
  </p:sldMasterIdLst>
  <p:sldIdLst>
    <p:sldId id="256" r:id="rId8"/>
    <p:sldId id="257" r:id="rId9"/>
    <p:sldId id="258" r:id="rId10"/>
    <p:sldId id="259" r:id="rId11"/>
    <p:sldId id="260" r:id="rId12"/>
    <p:sldId id="263" r:id="rId13"/>
    <p:sldId id="265" r:id="rId14"/>
    <p:sldId id="262" r:id="rId15"/>
    <p:sldId id="261" r:id="rId16"/>
    <p:sldId id="264" r:id="rId17"/>
    <p:sldId id="266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-53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47FB0-6EC0-4F4E-8FDB-93D8F9E8A159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65A2-B0A9-4BEE-8E2A-896540CF6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D646-FE6D-49A5-BD2E-3A2A3A23AD3B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9C95-1D08-40EA-80A6-D4028468A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73DA-540C-49CB-BA0A-BE3FD34257DB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189F-AA98-470D-920E-BE32D556C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9183-B8BE-4E3F-982B-968D76DE7E94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C7BE-417C-4E38-9449-965027E0F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D9DC-4DFE-4E1A-AC8E-E884E8A67969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D881-DA72-4491-8981-2F54D7088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715C-39D4-48FD-88D9-06E3C5F057E0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504B-39D9-4945-9648-65C548A30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41-9140-455A-A45A-90F86EEE96AA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C5B2-CC8A-468F-829B-F6A8C9233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BA99-455C-46DF-9204-0B96E7518C01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6C35-DEF0-4D71-A66D-65DE3A173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1424-5598-4E7F-94B6-3142469E6111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6789-F3B0-4A7A-8DE4-BDF0FF8B8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766C-6709-470B-80E8-E5504EC3E2D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5816-80AF-4E18-B85A-EDDD6466E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0A31-873C-420E-B5EF-C114DBFFDC99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47B8-DA88-408E-97CA-F12C41C35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1271-1666-4541-8819-4BF14A1F7C09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19EE-E818-41DE-B361-A2C2145EF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FE00-AB54-4BF6-BFF7-CB39E5011A6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E353D-B89E-4FFC-AB76-3698E221B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0805-C1A3-4989-B61D-5714450D057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F00F-80C4-46A3-828D-8F111C34B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422C-392E-42ED-BD43-FC88C05172F5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8FCD-FDEC-4EA9-90CA-8FE805CD1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DFBF-E104-4B78-8021-99792FC0B74D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7C669-17B4-43A9-BACF-71E947554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C1FD-1A8E-47BE-A831-28F0ACC7FA52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F4E8-3D9F-4505-871A-803AA1AD6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AECD-B900-4EF2-A993-29B4A449B7D2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40024-9B98-4F89-9072-7C994A436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E667-72C3-4315-A881-6A8C9E67878E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6BA0-57FC-4874-B6EF-9F572AEF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33AA-4BDB-4E88-851E-4E11510AB6D6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9490-1575-47AF-B8AB-4E0602328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7202-4A86-401A-B009-D10181F8A385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DF7C-09F0-4DD6-9B44-1F1C16CF4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35" y="5013177"/>
            <a:ext cx="9889099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F198-E0B3-41E5-B050-4A6B529BF5D8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915F-B57C-4044-B355-87C47B75E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C766-328A-4298-8697-B4C5069A5DFF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CDE7-E0E2-4F33-98AE-886E53418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39616" y="51940"/>
            <a:ext cx="9313035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CE53-6D28-47DB-9A16-6E6DEBF402EE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3225-AF61-4384-B8F2-2E08A41CB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A844-A257-4475-BCA0-6188AA94B9A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EC39-CA36-470B-AB66-C28136C30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783357"/>
            <a:ext cx="56646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783357"/>
            <a:ext cx="56646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9010-90BB-4788-85B1-BBFA4B57B38B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EF99-490C-41FD-80E2-D24DFF257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EFBE-6295-4D9F-925C-B15807EEDC0B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2C94-1F1A-40B5-9116-328B50D17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F817-773C-41FC-976F-E7E444D343D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63A7-6181-4E16-B643-2F6E30D5C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EEE5-D62D-4091-99FE-367C87590EB8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0B19-23D1-46DB-A27B-9CC4C4D6F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5326-870A-44D8-ACBD-8A920EACB0C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97A8-77B5-4EAE-A364-0894C0BCE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DD9F-0B1C-4BA6-B798-4AA71B0EA8C2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7FEE-8D31-4038-B042-9733A1DFD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EB8E-B062-437D-8E18-D76065922AC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A317-335A-427A-826B-8509C4979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7CB7-3DD9-4CC5-AFC9-2000FC22CC6C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97BA-365F-44E8-92FF-C469524AA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E04B-BB28-43AD-A3D7-3A5FE3351DF9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7912-4756-4808-A8C1-7A341798B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EBD2-14DF-4C94-8C77-0836D84F16E3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15E7-AABE-41D4-BF96-222F3737E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AF6C-8BE8-4E5D-B859-1F7993025661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948C-FB09-4223-9438-5627820F4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0469-A12B-441C-9F8F-D2F1D6121B2B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19B8-BA5C-4C3C-BDFF-83F5618C8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D908-BECD-4B6A-B85B-09F5CC2E0AF0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6FBC9-BDF7-4EFC-B787-E56323A64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17F7-6F35-49D8-97F3-7FBE53636285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D22F-7B14-4136-B931-DCA099573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8143-9255-4037-8509-39D146DEE69E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E97AD-5C94-423F-A6F4-546A8D474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D260-86BD-4F57-A366-ED8A2E41523C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70FD-C62A-4CA3-9F96-AE1AB31A6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BA1B-EBFC-4CF9-B19C-EA82A9F3BCDA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78D8-AF1C-47BB-9799-711D577D4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1F39-6278-4A45-99A6-4E621DED0DE9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B31E-E041-4D21-9441-9C6CFC86B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476B-5AA6-426A-BA81-54011B47565C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C360-2422-4836-8E5C-FB3B3AABC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1E31-8ECD-43AE-B3DA-F695EEC72204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42A6-12B7-458E-B296-5DC36D0A3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06E1-7A90-4FCF-8671-7660214940C0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0A38-8DE7-466D-8C7F-7A2D01B6F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5373216"/>
            <a:ext cx="8640960" cy="12241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1" y="45856"/>
            <a:ext cx="11713300" cy="118522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335360" y="1340768"/>
            <a:ext cx="9025003" cy="41764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0"/>
          </p:nvPr>
        </p:nvSpPr>
        <p:spPr>
          <a:xfrm>
            <a:off x="5538788" y="6356350"/>
            <a:ext cx="22002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37F6-B50B-4F5F-A938-0B5697E2CFF2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BA76-8A98-4375-AB27-1493EF8CC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/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/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9614-49D1-4F27-8C33-0A561B7210F5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2B2C-4D99-4D10-8ECE-DA1B309ED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CCCC-54CD-4CA7-A0B4-736E486F2007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5535-BACD-4590-800B-0CCC1BE2F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hyperlink" Target="https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hyperlink" Target="https://presentation-creation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39F82-4E98-4739-9912-23607D8DF568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F56E57-ED09-4D80-91D0-C9968977B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820" r:id="rId12"/>
    <p:sldLayoutId id="2147483747" r:id="rId13"/>
    <p:sldLayoutId id="2147483821" r:id="rId14"/>
    <p:sldLayoutId id="2147483822" r:id="rId15"/>
    <p:sldLayoutId id="2147483746" r:id="rId16"/>
    <p:sldLayoutId id="2147483745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FFF6EA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FFF6EA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FFF6EA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FFF6EA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FFF6EA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66203-72F4-4D79-A826-698C518E1A85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4AE66-C6E8-46A0-AD54-B2ABF04AE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013" y="52388"/>
            <a:ext cx="93122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527050" y="1998663"/>
            <a:ext cx="110553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B509D6-EBD1-4CF8-BF3A-8B567082DC06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BA6B4-6771-4BB3-8582-48B21A11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1751" name="Рисунок 6">
            <a:hlinkClick r:id="rId14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160588" y="46038"/>
            <a:ext cx="10096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295B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95B6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95B6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95B6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95B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95B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95B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95B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95B6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95B6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95B6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95B6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95B6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95B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4464050" y="6237288"/>
            <a:ext cx="2451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latin typeface="+mn-lt"/>
                <a:cs typeface="+mn-cs"/>
                <a:hlinkClick r:id="rId13"/>
              </a:rPr>
              <a:t>Powerpoint Templates</a:t>
            </a:r>
            <a:endParaRPr lang="fr-FR">
              <a:latin typeface="+mn-lt"/>
              <a:cs typeface="+mn-cs"/>
            </a:endParaRPr>
          </a:p>
        </p:txBody>
      </p:sp>
      <p:pic>
        <p:nvPicPr>
          <p:cNvPr id="44035" name="Picture 31" descr="ezr zgf harz rtu  u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617200" y="6375400"/>
            <a:ext cx="1082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rgbClr val="ED7403"/>
                </a:solidFill>
                <a:latin typeface="+mn-lt"/>
                <a:cs typeface="+mn-cs"/>
              </a:rPr>
              <a:t>Page </a:t>
            </a:r>
            <a:fld id="{0FB2E250-2D9E-4EBF-B5F7-F24D378184B6}" type="slidenum">
              <a:rPr lang="fr-FR" b="1">
                <a:solidFill>
                  <a:srgbClr val="ED7403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b="1">
              <a:solidFill>
                <a:srgbClr val="ED7403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82" r:id="rId9"/>
    <p:sldLayoutId id="2147483781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C81195-CCD7-4373-BC24-A5062996693B}" type="datetimeFigureOut">
              <a:rPr lang="ru-RU"/>
              <a:pPr>
                <a:defRPr/>
              </a:pPr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6C1FFA-61CE-4DEF-9B6A-E4F913EEF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9" r:id="rId2"/>
    <p:sldLayoutId id="2147483798" r:id="rId3"/>
    <p:sldLayoutId id="2147483797" r:id="rId4"/>
    <p:sldLayoutId id="2147483796" r:id="rId5"/>
    <p:sldLayoutId id="2147483795" r:id="rId6"/>
    <p:sldLayoutId id="2147483794" r:id="rId7"/>
    <p:sldLayoutId id="2147483793" r:id="rId8"/>
    <p:sldLayoutId id="2147483792" r:id="rId9"/>
    <p:sldLayoutId id="2147483791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46038"/>
            <a:ext cx="11714162" cy="1184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7587" name="Текст 2"/>
          <p:cNvSpPr>
            <a:spLocks noGrp="1"/>
          </p:cNvSpPr>
          <p:nvPr>
            <p:ph type="body" idx="1"/>
          </p:nvPr>
        </p:nvSpPr>
        <p:spPr bwMode="auto">
          <a:xfrm>
            <a:off x="334963" y="1341438"/>
            <a:ext cx="902493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67589" name="Рисунок 6">
            <a:hlinkClick r:id="rId14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160588" y="46038"/>
            <a:ext cx="10096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08" r:id="rId3"/>
    <p:sldLayoutId id="2147483807" r:id="rId4"/>
    <p:sldLayoutId id="2147483826" r:id="rId5"/>
    <p:sldLayoutId id="2147483806" r:id="rId6"/>
    <p:sldLayoutId id="2147483805" r:id="rId7"/>
    <p:sldLayoutId id="2147483804" r:id="rId8"/>
    <p:sldLayoutId id="2147483803" r:id="rId9"/>
    <p:sldLayoutId id="2147483802" r:id="rId10"/>
    <p:sldLayoutId id="214748380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8" r:id="rId2"/>
    <p:sldLayoutId id="2147483817" r:id="rId3"/>
    <p:sldLayoutId id="2147483816" r:id="rId4"/>
    <p:sldLayoutId id="2147483815" r:id="rId5"/>
    <p:sldLayoutId id="2147483814" r:id="rId6"/>
    <p:sldLayoutId id="2147483813" r:id="rId7"/>
    <p:sldLayoutId id="2147483812" r:id="rId8"/>
    <p:sldLayoutId id="2147483811" r:id="rId9"/>
    <p:sldLayoutId id="2147483810" r:id="rId10"/>
    <p:sldLayoutId id="21474838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800" y="1385888"/>
            <a:ext cx="10363200" cy="4652962"/>
          </a:xfrm>
        </p:spPr>
        <p:txBody>
          <a:bodyPr/>
          <a:lstStyle/>
          <a:p>
            <a:pPr algn="ctr">
              <a:defRPr/>
            </a:pPr>
            <a:r>
              <a:rPr lang="ru-RU" sz="4800" b="1" dirty="0" err="1">
                <a:solidFill>
                  <a:schemeClr val="bg2">
                    <a:lumMod val="50000"/>
                  </a:schemeClr>
                </a:solidFill>
              </a:rPr>
              <a:t>Колоректальный</a:t>
            </a:r>
            <a:r>
              <a:rPr lang="ru-RU" sz="4800" b="1" dirty="0">
                <a:solidFill>
                  <a:schemeClr val="bg2">
                    <a:lumMod val="50000"/>
                  </a:schemeClr>
                </a:solidFill>
              </a:rPr>
              <a:t> рак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– беда современного общества.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>
          <a:xfrm>
            <a:off x="6037263" y="257175"/>
            <a:ext cx="5326062" cy="715963"/>
          </a:xfrm>
        </p:spPr>
        <p:txBody>
          <a:bodyPr/>
          <a:lstStyle/>
          <a:p>
            <a:r>
              <a:rPr lang="ru-RU" b="1" smtClean="0"/>
              <a:t>Профилактика</a:t>
            </a:r>
          </a:p>
        </p:txBody>
      </p:sp>
      <p:sp>
        <p:nvSpPr>
          <p:cNvPr id="101378" name="Объект 2"/>
          <p:cNvSpPr>
            <a:spLocks noGrp="1"/>
          </p:cNvSpPr>
          <p:nvPr>
            <p:ph idx="1"/>
          </p:nvPr>
        </p:nvSpPr>
        <p:spPr>
          <a:xfrm>
            <a:off x="1017588" y="973138"/>
            <a:ext cx="10753725" cy="5045075"/>
          </a:xfrm>
        </p:spPr>
        <p:txBody>
          <a:bodyPr/>
          <a:lstStyle/>
          <a:p>
            <a:r>
              <a:rPr lang="ru-RU" sz="2800" smtClean="0"/>
              <a:t>Откажитесь от вредных привычек (курение, алкоголь);</a:t>
            </a:r>
          </a:p>
          <a:p>
            <a:r>
              <a:rPr lang="ru-RU" sz="2800" smtClean="0"/>
              <a:t>Регулярно двигайтесь, умеренная физическая нагрузка снижает риск возникновения большинства видов рака и сердечно-сосудистых заболеваний;</a:t>
            </a:r>
          </a:p>
          <a:p>
            <a:r>
              <a:rPr lang="ru-RU" sz="2800" smtClean="0"/>
              <a:t>Поддерживайте оптимальный вес тела. </a:t>
            </a:r>
          </a:p>
          <a:p>
            <a:r>
              <a:rPr lang="ru-RU" sz="2800" smtClean="0"/>
              <a:t>Уравновешивайте калорийность пищи и вашу физическую активность.</a:t>
            </a:r>
          </a:p>
          <a:p>
            <a:pPr algn="r"/>
            <a:r>
              <a:rPr lang="ru-RU" sz="2800" smtClean="0"/>
              <a:t>Питайтесь правильно. Помните, что ни одна отдельно взятая группа продуктов не обеспечивает организм всеми необходимыми пищевыми веществами. Питайтесь разнообразно, пейте не менее 2 литров воды в день;</a:t>
            </a:r>
          </a:p>
          <a:p>
            <a:endParaRPr lang="ru-RU" sz="2800" smtClean="0"/>
          </a:p>
        </p:txBody>
      </p:sp>
      <p:pic>
        <p:nvPicPr>
          <p:cNvPr id="1013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/>
          </p:nvPr>
        </p:nvSpPr>
        <p:spPr>
          <a:xfrm>
            <a:off x="1954213" y="561975"/>
            <a:ext cx="9753600" cy="571500"/>
          </a:xfrm>
        </p:spPr>
        <p:txBody>
          <a:bodyPr/>
          <a:lstStyle/>
          <a:p>
            <a:r>
              <a:rPr lang="ru-RU" sz="3600" b="1" smtClean="0"/>
              <a:t>Здоровые советы: как питаться правильно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102402" name="Объект 2"/>
          <p:cNvSpPr>
            <a:spLocks noGrp="1"/>
          </p:cNvSpPr>
          <p:nvPr>
            <p:ph idx="1"/>
          </p:nvPr>
        </p:nvSpPr>
        <p:spPr>
          <a:xfrm>
            <a:off x="1320800" y="966788"/>
            <a:ext cx="10785475" cy="5891212"/>
          </a:xfrm>
        </p:spPr>
        <p:txBody>
          <a:bodyPr/>
          <a:lstStyle/>
          <a:p>
            <a:r>
              <a:rPr lang="ru-RU" sz="1800" smtClean="0"/>
              <a:t>запекайте, отваривайте мясо и овощи, вместо того, чтобы их обжаривать. Так намного вкуснее и полезнее!</a:t>
            </a:r>
          </a:p>
          <a:p>
            <a:r>
              <a:rPr lang="ru-RU" sz="1800" smtClean="0"/>
              <a:t>перед готовкой опрыскивайте овощи и мясо маслом, а не смазывайте им сковороду;</a:t>
            </a:r>
          </a:p>
          <a:p>
            <a:r>
              <a:rPr lang="ru-RU" sz="1800" smtClean="0"/>
              <a:t>срезайте весь жир с мяса и снимайте кожу с курицы до их приготовления. Вкус от этого не изменится!</a:t>
            </a:r>
          </a:p>
          <a:p>
            <a:r>
              <a:rPr lang="ru-RU" sz="1800" smtClean="0"/>
              <a:t>отдавайте предпочтение низкокалорийным мясным продуктам. Ограничьте употребление сливочного масла, используйте растительные масла;</a:t>
            </a:r>
          </a:p>
          <a:p>
            <a:r>
              <a:rPr lang="ru-RU" sz="1800" smtClean="0"/>
              <a:t>каждый день включайте в свой рацион от 3 до 5 порций фруктов и овощей (1 порция – это, например, 1 яблоко или груша);</a:t>
            </a:r>
          </a:p>
          <a:p>
            <a:r>
              <a:rPr lang="ru-RU" sz="1800" smtClean="0"/>
              <a:t>для восполнения в организме дефицита кальция каждый день употребляйте кисломолочные продукты. Кальций защищает от возникновения рака толстой кишки;</a:t>
            </a:r>
          </a:p>
          <a:p>
            <a:r>
              <a:rPr lang="ru-RU" sz="1800" smtClean="0"/>
              <a:t>каждый день съедайте от 2 до 4 порций грубо-волокнистой пищи (1 порция – это, например, 150 грамм сельдерея);</a:t>
            </a:r>
          </a:p>
          <a:p>
            <a:pPr algn="r"/>
            <a:r>
              <a:rPr lang="ru-RU" sz="1800" smtClean="0"/>
              <a:t>употребление в пищу хлеба с отрубями, необработанного риса, макаронных изделий из твердых сортов пшеницы предотвращают риск возникновения рака толстой кишки;</a:t>
            </a:r>
          </a:p>
          <a:p>
            <a:pPr algn="r"/>
            <a:r>
              <a:rPr lang="ru-RU" sz="1800" smtClean="0"/>
              <a:t>ограничивайте потребление сахара, кондитерских изделий и поваренной соли;</a:t>
            </a:r>
          </a:p>
          <a:p>
            <a:pPr algn="r"/>
            <a:r>
              <a:rPr lang="ru-RU" sz="1800" smtClean="0"/>
              <a:t>откажитесь от употребления сладких газированных напитков;</a:t>
            </a:r>
          </a:p>
          <a:p>
            <a:pPr algn="r"/>
            <a:r>
              <a:rPr lang="ru-RU" sz="1800" smtClean="0"/>
              <a:t>питайтесь небольшими порциями, но регулярно, не менее трех раз в день.</a:t>
            </a:r>
          </a:p>
          <a:p>
            <a:endParaRPr lang="ru-RU" sz="1800" smtClean="0"/>
          </a:p>
        </p:txBody>
      </p:sp>
      <p:pic>
        <p:nvPicPr>
          <p:cNvPr id="1024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>
          <a:xfrm>
            <a:off x="3336925" y="636588"/>
            <a:ext cx="7378700" cy="715962"/>
          </a:xfrm>
        </p:spPr>
        <p:txBody>
          <a:bodyPr/>
          <a:lstStyle/>
          <a:p>
            <a:r>
              <a:rPr lang="ru-RU" b="1" smtClean="0"/>
              <a:t>Колоректальный рак </a:t>
            </a:r>
          </a:p>
        </p:txBody>
      </p:sp>
      <p:sp>
        <p:nvSpPr>
          <p:cNvPr id="93186" name="Объект 2"/>
          <p:cNvSpPr>
            <a:spLocks noGrp="1"/>
          </p:cNvSpPr>
          <p:nvPr>
            <p:ph idx="1"/>
          </p:nvPr>
        </p:nvSpPr>
        <p:spPr>
          <a:xfrm>
            <a:off x="1320800" y="1844675"/>
            <a:ext cx="9571038" cy="4191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4000" b="1" smtClean="0"/>
              <a:t>Это понятие, объединяющее злокачественные новообразования ободочной и прямой кишки, в 90% случаев являющиеся по морфологической структуре аденокарциномой.</a:t>
            </a:r>
          </a:p>
        </p:txBody>
      </p:sp>
      <p:pic>
        <p:nvPicPr>
          <p:cNvPr id="931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>
          <a:xfrm>
            <a:off x="4845050" y="257175"/>
            <a:ext cx="6096000" cy="946150"/>
          </a:xfrm>
        </p:spPr>
        <p:txBody>
          <a:bodyPr/>
          <a:lstStyle/>
          <a:p>
            <a:r>
              <a:rPr lang="ru-RU" b="1" smtClean="0"/>
              <a:t>СТАТИСТИКА</a:t>
            </a:r>
          </a:p>
        </p:txBody>
      </p:sp>
      <p:sp>
        <p:nvSpPr>
          <p:cNvPr id="94210" name="Объект 2"/>
          <p:cNvSpPr>
            <a:spLocks noGrp="1"/>
          </p:cNvSpPr>
          <p:nvPr>
            <p:ph idx="1"/>
          </p:nvPr>
        </p:nvSpPr>
        <p:spPr>
          <a:xfrm>
            <a:off x="2251075" y="1093788"/>
            <a:ext cx="9385300" cy="4668837"/>
          </a:xfrm>
        </p:spPr>
        <p:txBody>
          <a:bodyPr/>
          <a:lstStyle/>
          <a:p>
            <a:r>
              <a:rPr lang="ru-RU" sz="2800" smtClean="0"/>
              <a:t>Согласно данным ВОЗ за 2020 г. колоректальный рак прочно занимает места как в пятерке лидеров по заболеваемости – ежегодно около миллиона новых случаев (оба пола), так и по смертности – 3-е место с 1,93 миллионами унесенных жизней ежегодно. </a:t>
            </a:r>
          </a:p>
          <a:p>
            <a:r>
              <a:rPr lang="ru-RU" sz="2800" smtClean="0"/>
              <a:t>В структуре заболеваемости на территории Тверской области колоректальный рак в 2021г занимал 4е место и 3е место в структуре смертности от злокачественных новообразований </a:t>
            </a:r>
          </a:p>
        </p:txBody>
      </p:sp>
      <p:pic>
        <p:nvPicPr>
          <p:cNvPr id="942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ъект 2"/>
          <p:cNvSpPr>
            <a:spLocks noGrp="1"/>
          </p:cNvSpPr>
          <p:nvPr>
            <p:ph idx="1"/>
          </p:nvPr>
        </p:nvSpPr>
        <p:spPr>
          <a:xfrm>
            <a:off x="1843088" y="766763"/>
            <a:ext cx="9590087" cy="5049837"/>
          </a:xfrm>
        </p:spPr>
        <p:txBody>
          <a:bodyPr/>
          <a:lstStyle/>
          <a:p>
            <a:pPr algn="ctr"/>
            <a:r>
              <a:rPr lang="ru-RU" sz="3000" b="1" smtClean="0"/>
              <a:t>По данным онкологической службы заболеваемость колоректальным раком в Тверской области значительно выше российских показателей и показателей по ЦФО</a:t>
            </a:r>
          </a:p>
          <a:p>
            <a:pPr algn="ctr"/>
            <a:r>
              <a:rPr lang="ru-RU" sz="3000" b="1" smtClean="0"/>
              <a:t>В 2021 году в Тверской области отмечен рост заболеваемости в разрезе локализаций опухоли в сравнении с 2020 годом при злокачественных новообразованиях ободочной и прямой кишки, как у мужчин, так и у женщин.</a:t>
            </a:r>
          </a:p>
        </p:txBody>
      </p:sp>
      <p:pic>
        <p:nvPicPr>
          <p:cNvPr id="952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/>
          </p:nvPr>
        </p:nvSpPr>
        <p:spPr>
          <a:xfrm>
            <a:off x="1828800" y="620713"/>
            <a:ext cx="9753600" cy="715962"/>
          </a:xfrm>
        </p:spPr>
        <p:txBody>
          <a:bodyPr/>
          <a:lstStyle/>
          <a:p>
            <a:r>
              <a:rPr lang="ru-RU" sz="4000" b="1" smtClean="0"/>
              <a:t>Тверская область , данные за 2021г.</a:t>
            </a:r>
          </a:p>
        </p:txBody>
      </p:sp>
      <p:sp>
        <p:nvSpPr>
          <p:cNvPr id="96258" name="Объект 2"/>
          <p:cNvSpPr>
            <a:spLocks noGrp="1"/>
          </p:cNvSpPr>
          <p:nvPr>
            <p:ph idx="1"/>
          </p:nvPr>
        </p:nvSpPr>
        <p:spPr>
          <a:xfrm>
            <a:off x="1828800" y="1524000"/>
            <a:ext cx="9753600" cy="4191000"/>
          </a:xfrm>
        </p:spPr>
        <p:txBody>
          <a:bodyPr/>
          <a:lstStyle/>
          <a:p>
            <a:r>
              <a:rPr lang="ru-RU" smtClean="0"/>
              <a:t>Около 50% случаев рака прямой кишки и 36% случаев рака ободочной кишки выявлено на поздних, запущенных стадиях</a:t>
            </a:r>
          </a:p>
          <a:p>
            <a:r>
              <a:rPr lang="ru-RU" smtClean="0"/>
              <a:t>Из них прожили меньше года с момента установления диагноза 19% пациентов и 26% пациентов соответственно</a:t>
            </a:r>
          </a:p>
        </p:txBody>
      </p:sp>
      <p:pic>
        <p:nvPicPr>
          <p:cNvPr id="962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>
          <a:xfrm>
            <a:off x="2547938" y="112713"/>
            <a:ext cx="8855075" cy="1301750"/>
          </a:xfrm>
        </p:spPr>
        <p:txBody>
          <a:bodyPr/>
          <a:lstStyle/>
          <a:p>
            <a:pPr algn="ctr"/>
            <a:r>
              <a:rPr lang="ru-RU" sz="4000" b="1" smtClean="0"/>
              <a:t>Причины позднего выявления колоректального рака </a:t>
            </a:r>
          </a:p>
        </p:txBody>
      </p:sp>
      <p:sp>
        <p:nvSpPr>
          <p:cNvPr id="97282" name="Объект 2"/>
          <p:cNvSpPr>
            <a:spLocks noGrp="1"/>
          </p:cNvSpPr>
          <p:nvPr>
            <p:ph idx="1"/>
          </p:nvPr>
        </p:nvSpPr>
        <p:spPr>
          <a:xfrm>
            <a:off x="2035175" y="1414463"/>
            <a:ext cx="9652000" cy="4891087"/>
          </a:xfrm>
        </p:spPr>
        <p:txBody>
          <a:bodyPr/>
          <a:lstStyle/>
          <a:p>
            <a:pPr algn="just"/>
            <a:r>
              <a:rPr lang="ru-RU" sz="2800" smtClean="0"/>
              <a:t>В 62% рак ободочной кишки протекает скрыто, но в остальных случаях – это несвоевременное обращение, отказ от обследований.</a:t>
            </a:r>
          </a:p>
          <a:p>
            <a:pPr algn="just"/>
            <a:r>
              <a:rPr lang="ru-RU" sz="2800" smtClean="0"/>
              <a:t>С раком прямой кишки – обратная ситуация – скрытое течение – это только 33% всех случаев! Остальные </a:t>
            </a:r>
            <a:r>
              <a:rPr lang="ru-RU" sz="2800" b="1" smtClean="0"/>
              <a:t>– 67% случаев приходятся на позднее обращение, отказ от обследований, игнорирование диспансеризации</a:t>
            </a:r>
          </a:p>
          <a:p>
            <a:pPr algn="just"/>
            <a:r>
              <a:rPr lang="ru-RU" sz="2400" b="1" i="1" smtClean="0"/>
              <a:t>Процент ошибок медицинских работников в диагностике злокачественных новообразований в 2021 году  составил 1,0% (2020г. – 2,1%);</a:t>
            </a:r>
          </a:p>
        </p:txBody>
      </p:sp>
      <p:pic>
        <p:nvPicPr>
          <p:cNvPr id="972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Заголовок 1"/>
          <p:cNvSpPr>
            <a:spLocks noGrp="1"/>
          </p:cNvSpPr>
          <p:nvPr>
            <p:ph type="title"/>
          </p:nvPr>
        </p:nvSpPr>
        <p:spPr>
          <a:xfrm>
            <a:off x="3502025" y="266700"/>
            <a:ext cx="8248650" cy="715963"/>
          </a:xfrm>
        </p:spPr>
        <p:txBody>
          <a:bodyPr/>
          <a:lstStyle/>
          <a:p>
            <a:r>
              <a:rPr lang="ru-RU" b="1" smtClean="0"/>
              <a:t>Что должно насторожить?!</a:t>
            </a:r>
          </a:p>
        </p:txBody>
      </p:sp>
      <p:sp>
        <p:nvSpPr>
          <p:cNvPr id="98306" name="Объект 2"/>
          <p:cNvSpPr>
            <a:spLocks noGrp="1"/>
          </p:cNvSpPr>
          <p:nvPr>
            <p:ph idx="1"/>
          </p:nvPr>
        </p:nvSpPr>
        <p:spPr>
          <a:xfrm>
            <a:off x="1990725" y="1147763"/>
            <a:ext cx="9896475" cy="5307012"/>
          </a:xfrm>
        </p:spPr>
        <p:txBody>
          <a:bodyPr/>
          <a:lstStyle/>
          <a:p>
            <a:r>
              <a:rPr lang="ru-RU" sz="2400" smtClean="0"/>
              <a:t>снижение показателей гемоглобина (анемия),</a:t>
            </a:r>
          </a:p>
          <a:p>
            <a:r>
              <a:rPr lang="ru-RU" sz="2400" smtClean="0"/>
              <a:t>умеренные боли в подвздошной области,</a:t>
            </a:r>
          </a:p>
          <a:p>
            <a:r>
              <a:rPr lang="ru-RU" sz="2400" smtClean="0"/>
              <a:t>примесь крови или слизи в кале,</a:t>
            </a:r>
          </a:p>
          <a:p>
            <a:r>
              <a:rPr lang="ru-RU" sz="2400" smtClean="0"/>
              <a:t>чередование поносов и запоров, </a:t>
            </a:r>
          </a:p>
          <a:p>
            <a:r>
              <a:rPr lang="ru-RU" sz="2400" smtClean="0"/>
              <a:t>резкое снижение массы тела,</a:t>
            </a:r>
          </a:p>
          <a:p>
            <a:r>
              <a:rPr lang="ru-RU" sz="2400" smtClean="0"/>
              <a:t> признаки общей интоксикации организма.</a:t>
            </a:r>
          </a:p>
          <a:p>
            <a:pPr algn="just"/>
            <a:r>
              <a:rPr lang="ru-RU" sz="2400" b="1" smtClean="0"/>
              <a:t>Особое внимание стоит обратить на </a:t>
            </a:r>
            <a:r>
              <a:rPr lang="ru-RU" sz="2400" smtClean="0"/>
              <a:t>полипоз кишечника - некоторые виды полипов, а именно тубулярные, зубчатые и виллезные аденомы, имеют высокий риск переродиться в рак. Их обязательно нужно удалять. В любом случае при удалении полипа врач обязан отдать его на гистологическое исследование</a:t>
            </a:r>
          </a:p>
          <a:p>
            <a:endParaRPr lang="ru-RU" smtClean="0"/>
          </a:p>
        </p:txBody>
      </p:sp>
      <p:pic>
        <p:nvPicPr>
          <p:cNvPr id="983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>
          <a:xfrm>
            <a:off x="2774950" y="266700"/>
            <a:ext cx="8743950" cy="715963"/>
          </a:xfrm>
        </p:spPr>
        <p:txBody>
          <a:bodyPr/>
          <a:lstStyle/>
          <a:p>
            <a:r>
              <a:rPr lang="ru-RU" b="1" smtClean="0"/>
              <a:t>Что делать, чтоб не опоздать?</a:t>
            </a:r>
          </a:p>
        </p:txBody>
      </p:sp>
      <p:sp>
        <p:nvSpPr>
          <p:cNvPr id="99330" name="Объект 2"/>
          <p:cNvSpPr>
            <a:spLocks noGrp="1"/>
          </p:cNvSpPr>
          <p:nvPr>
            <p:ph idx="1"/>
          </p:nvPr>
        </p:nvSpPr>
        <p:spPr>
          <a:xfrm>
            <a:off x="1320800" y="1106488"/>
            <a:ext cx="10453688" cy="5181600"/>
          </a:xfrm>
        </p:spPr>
        <p:txBody>
          <a:bodyPr/>
          <a:lstStyle/>
          <a:p>
            <a:r>
              <a:rPr lang="ru-RU" sz="2400" smtClean="0"/>
              <a:t>Для того чтобы обнаружить заболевание на ранних стадиях, до появления симптомов, необходимо проходить регулярные скрининговые обследования - иммунохимический тест кала на скрытую кровь. </a:t>
            </a:r>
          </a:p>
          <a:p>
            <a:r>
              <a:rPr lang="ru-RU" sz="2400" smtClean="0"/>
              <a:t>В рамках диспансеризации с 40 до 64 лет это исследование проводится 1 раз в 2 года, а с 65 лет до 75 — каждый год. </a:t>
            </a:r>
          </a:p>
          <a:p>
            <a:r>
              <a:rPr lang="ru-RU" sz="2400" smtClean="0"/>
              <a:t>Если в семейном анамнезе есть ближайшие родственники (мама, папа, бабушка, дедушка), которые страдали колоректальным раком, то выполнять скрининг нужно начинать на 5 лет раньше, то есть с 35 лет.</a:t>
            </a:r>
          </a:p>
          <a:p>
            <a:pPr algn="r"/>
            <a:r>
              <a:rPr lang="ru-RU" sz="2400" smtClean="0"/>
              <a:t>Если тест положительный (в кале присутствует кровь), то это является прямым показанием к процедуре колоноскопии.</a:t>
            </a:r>
          </a:p>
        </p:txBody>
      </p:sp>
      <p:pic>
        <p:nvPicPr>
          <p:cNvPr id="993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>
          <a:xfrm>
            <a:off x="6629400" y="257175"/>
            <a:ext cx="4956175" cy="715963"/>
          </a:xfrm>
        </p:spPr>
        <p:txBody>
          <a:bodyPr/>
          <a:lstStyle/>
          <a:p>
            <a:r>
              <a:rPr lang="ru-RU" b="1" smtClean="0"/>
              <a:t>Факторы риска</a:t>
            </a:r>
          </a:p>
        </p:txBody>
      </p:sp>
      <p:sp>
        <p:nvSpPr>
          <p:cNvPr id="100354" name="Объект 2"/>
          <p:cNvSpPr>
            <a:spLocks noGrp="1"/>
          </p:cNvSpPr>
          <p:nvPr>
            <p:ph idx="1"/>
          </p:nvPr>
        </p:nvSpPr>
        <p:spPr>
          <a:xfrm>
            <a:off x="2006600" y="973138"/>
            <a:ext cx="9801225" cy="5253037"/>
          </a:xfrm>
        </p:spPr>
        <p:txBody>
          <a:bodyPr/>
          <a:lstStyle/>
          <a:p>
            <a:r>
              <a:rPr lang="ru-RU" sz="2800" smtClean="0"/>
              <a:t>наличие в органах пищеварительной системы хронических воспалительных процессов: полипов, болезни Крона, хронического колита и пр.</a:t>
            </a:r>
          </a:p>
          <a:p>
            <a:r>
              <a:rPr lang="ru-RU" sz="2800" smtClean="0"/>
              <a:t>генетическая или наследственная предрасположенность, </a:t>
            </a:r>
          </a:p>
          <a:p>
            <a:r>
              <a:rPr lang="ru-RU" sz="2800" smtClean="0"/>
              <a:t>вредные привычки (злоупотребление алкоголем, курение), </a:t>
            </a:r>
          </a:p>
          <a:p>
            <a:r>
              <a:rPr lang="ru-RU" sz="2800" smtClean="0"/>
              <a:t>малоподвижный образ жизни </a:t>
            </a:r>
          </a:p>
          <a:p>
            <a:r>
              <a:rPr lang="ru-RU" sz="2800" smtClean="0"/>
              <a:t>неправильное питание (употребление жирной, жареной, копченой пищи, большого количества красного мяса</a:t>
            </a:r>
          </a:p>
        </p:txBody>
      </p:sp>
      <p:pic>
        <p:nvPicPr>
          <p:cNvPr id="1003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57175"/>
            <a:ext cx="9985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2">
      <a:dk1>
        <a:srgbClr val="FFD495"/>
      </a:dk1>
      <a:lt1>
        <a:srgbClr val="FFFFFF"/>
      </a:lt1>
      <a:dk2>
        <a:srgbClr val="FEE9CA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CC74C43A-538D-470B-9DF9-33BA3CAEBD63}" vid="{C666C8A0-79E5-44C2-9987-C74CA21FCBE8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zdorovoe-serd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Office Theme">
  <a:themeElements>
    <a:clrScheme name="Custom 57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BB4605"/>
      </a:accent1>
      <a:accent2>
        <a:srgbClr val="FB6637"/>
      </a:accent2>
      <a:accent3>
        <a:srgbClr val="FC8964"/>
      </a:accent3>
      <a:accent4>
        <a:srgbClr val="FEAB30"/>
      </a:accent4>
      <a:accent5>
        <a:srgbClr val="A52F1F"/>
      </a:accent5>
      <a:accent6>
        <a:srgbClr val="91291B"/>
      </a:accent6>
      <a:hlink>
        <a:srgbClr val="61769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eg-s-semyey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72AF08"/>
      </a:lt2>
      <a:accent1>
        <a:srgbClr val="84C612"/>
      </a:accent1>
      <a:accent2>
        <a:srgbClr val="9ADE18"/>
      </a:accent2>
      <a:accent3>
        <a:srgbClr val="FFFFFF"/>
      </a:accent3>
      <a:accent4>
        <a:srgbClr val="505050"/>
      </a:accent4>
      <a:accent5>
        <a:srgbClr val="C2DFAA"/>
      </a:accent5>
      <a:accent6>
        <a:srgbClr val="8BC915"/>
      </a:accent6>
      <a:hlink>
        <a:srgbClr val="CAE140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1161</TotalTime>
  <Words>661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11</vt:i4>
      </vt:variant>
    </vt:vector>
  </HeadingPairs>
  <TitlesOfParts>
    <vt:vector size="31" baseType="lpstr">
      <vt:lpstr>Century Gothic</vt:lpstr>
      <vt:lpstr>Arial</vt:lpstr>
      <vt:lpstr>Wingdings 3</vt:lpstr>
      <vt:lpstr>Calibri</vt:lpstr>
      <vt:lpstr>Calibri Light</vt:lpstr>
      <vt:lpstr>Microsoft Sans Serif</vt:lpstr>
      <vt:lpstr>Тема1</vt:lpstr>
      <vt:lpstr>Специальное оформление</vt:lpstr>
      <vt:lpstr>zdorovoe-serdce</vt:lpstr>
      <vt:lpstr>Modèle par défaut</vt:lpstr>
      <vt:lpstr>15_Office Theme</vt:lpstr>
      <vt:lpstr>beg-s-semyey</vt:lpstr>
      <vt:lpstr>powerpoint-template-24</vt:lpstr>
      <vt:lpstr>Тема1</vt:lpstr>
      <vt:lpstr>Тема1</vt:lpstr>
      <vt:lpstr>Тема1</vt:lpstr>
      <vt:lpstr>zdorovoe-serdce</vt:lpstr>
      <vt:lpstr>beg-s-semyey</vt:lpstr>
      <vt:lpstr>beg-s-semyey</vt:lpstr>
      <vt:lpstr>beg-s-semyey</vt:lpstr>
      <vt:lpstr>Колоректальный рак – беда современного общества.</vt:lpstr>
      <vt:lpstr>Колоректальный рак </vt:lpstr>
      <vt:lpstr>СТАТИСТИКА</vt:lpstr>
      <vt:lpstr>Слайд 4</vt:lpstr>
      <vt:lpstr>Тверская область , данные за 2021г.</vt:lpstr>
      <vt:lpstr>Причины позднего выявления колоректального рака </vt:lpstr>
      <vt:lpstr>Что должно насторожить?!</vt:lpstr>
      <vt:lpstr>Что делать, чтоб не опоздать?</vt:lpstr>
      <vt:lpstr>Факторы риска</vt:lpstr>
      <vt:lpstr>Профилактика</vt:lpstr>
      <vt:lpstr>Здоровые советы: как питаться правильно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31</cp:revision>
  <dcterms:created xsi:type="dcterms:W3CDTF">2022-11-09T15:07:32Z</dcterms:created>
  <dcterms:modified xsi:type="dcterms:W3CDTF">2022-11-14T06:51:58Z</dcterms:modified>
</cp:coreProperties>
</file>